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57" r:id="rId2"/>
    <p:sldId id="416" r:id="rId3"/>
    <p:sldId id="417" r:id="rId4"/>
    <p:sldId id="418" r:id="rId5"/>
    <p:sldId id="419" r:id="rId6"/>
    <p:sldId id="420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99" d="100"/>
          <a:sy n="99" d="100"/>
        </p:scale>
        <p:origin x="931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DFB20-ABAD-477B-A6DB-4D02DE2212D0}" type="datetimeFigureOut">
              <a:rPr lang="zh-CN" altLang="en-US" smtClean="0"/>
              <a:t>2017/5/25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E8C00-9D0B-4BD6-A857-A7B4B141D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97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290" y="2208729"/>
            <a:ext cx="8288337" cy="682999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99572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05941"/>
            <a:ext cx="5486400" cy="461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929305"/>
          </a:xfrm>
        </p:spPr>
        <p:txBody>
          <a:bodyPr/>
          <a:lstStyle>
            <a:lvl1pPr marL="0" indent="0">
              <a:buNone/>
              <a:defRPr sz="3200"/>
            </a:lvl1pPr>
            <a:lvl2pPr marL="456545" indent="0">
              <a:buNone/>
              <a:defRPr sz="2800"/>
            </a:lvl2pPr>
            <a:lvl3pPr marL="913094" indent="0">
              <a:buNone/>
              <a:defRPr sz="2400"/>
            </a:lvl3pPr>
            <a:lvl4pPr marL="1369635" indent="0">
              <a:buNone/>
              <a:defRPr sz="2000"/>
            </a:lvl4pPr>
            <a:lvl5pPr marL="1826182" indent="0">
              <a:buNone/>
              <a:defRPr sz="2000"/>
            </a:lvl5pPr>
            <a:lvl6pPr marL="2282723" indent="0">
              <a:buNone/>
              <a:defRPr sz="2000"/>
            </a:lvl6pPr>
            <a:lvl7pPr marL="2739272" indent="0">
              <a:buNone/>
              <a:defRPr sz="2000"/>
            </a:lvl7pPr>
            <a:lvl8pPr marL="3195819" indent="0">
              <a:buNone/>
              <a:defRPr sz="2000"/>
            </a:lvl8pPr>
            <a:lvl9pPr marL="36523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610757"/>
          </a:xfrm>
        </p:spPr>
        <p:txBody>
          <a:bodyPr/>
          <a:lstStyle>
            <a:lvl1pPr marL="0" indent="0">
              <a:buNone/>
              <a:defRPr sz="1400"/>
            </a:lvl1pPr>
            <a:lvl2pPr marL="456545" indent="0">
              <a:buNone/>
              <a:defRPr sz="1200"/>
            </a:lvl2pPr>
            <a:lvl3pPr marL="913094" indent="0">
              <a:buNone/>
              <a:defRPr sz="1000"/>
            </a:lvl3pPr>
            <a:lvl4pPr marL="1369635" indent="0">
              <a:buNone/>
              <a:defRPr sz="900"/>
            </a:lvl4pPr>
            <a:lvl5pPr marL="1826182" indent="0">
              <a:buNone/>
              <a:defRPr sz="900"/>
            </a:lvl5pPr>
            <a:lvl6pPr marL="2282723" indent="0">
              <a:buNone/>
              <a:defRPr sz="900"/>
            </a:lvl6pPr>
            <a:lvl7pPr marL="2739272" indent="0">
              <a:buNone/>
              <a:defRPr sz="900"/>
            </a:lvl7pPr>
            <a:lvl8pPr marL="3195819" indent="0">
              <a:buNone/>
              <a:defRPr sz="900"/>
            </a:lvl8pPr>
            <a:lvl9pPr marL="3652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186672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0203" y="1141413"/>
            <a:ext cx="3086276" cy="23131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8043719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7945" y="122238"/>
            <a:ext cx="784500" cy="3128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019" y="122238"/>
            <a:ext cx="2495345" cy="3128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7193932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4740"/>
            <a:ext cx="7772400" cy="461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7169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lIns="91309" tIns="45655" rIns="91309" bIns="45655"/>
          <a:lstStyle/>
          <a:p>
            <a:pPr defTabSz="913094"/>
            <a:fld id="{1D8BD707-D9CF-40AE-B4C6-C98DA3205C09}" type="datetimeFigureOut">
              <a:rPr lang="en-US">
                <a:solidFill>
                  <a:srgbClr val="000000"/>
                </a:solidFill>
              </a:rPr>
              <a:pPr defTabSz="913094"/>
              <a:t>5/25/2017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lIns="91309" tIns="45655" rIns="91309" bIns="45655"/>
          <a:lstStyle/>
          <a:p>
            <a:pPr defTabSz="913094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lIns="91309" tIns="45655" rIns="91309" bIns="45655"/>
          <a:lstStyle/>
          <a:p>
            <a:pPr defTabSz="913094"/>
            <a:fld id="{B6F15528-21DE-4FAA-801E-634DDDAF4B2B}" type="slidenum">
              <a:rPr lang="en-US">
                <a:solidFill>
                  <a:srgbClr val="000000"/>
                </a:solidFill>
              </a:rPr>
              <a:pPr defTabSz="913094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2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8" y="122238"/>
            <a:ext cx="7983537" cy="431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141413"/>
            <a:ext cx="4059238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38" y="1141413"/>
            <a:ext cx="4059237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177961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921667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581128"/>
            <a:ext cx="9144000" cy="2232248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4D4D4D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760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8" y="1141415"/>
            <a:ext cx="7991475" cy="248357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49290" y="107442"/>
            <a:ext cx="8288337" cy="4614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0838749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90" y="107442"/>
            <a:ext cx="8288337" cy="4614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8" y="637839"/>
            <a:ext cx="7991475" cy="248357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43177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29239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89964"/>
            <a:ext cx="7772400" cy="7169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45" indent="0">
              <a:buNone/>
              <a:defRPr sz="1800"/>
            </a:lvl2pPr>
            <a:lvl3pPr marL="913094" indent="0">
              <a:buNone/>
              <a:defRPr sz="1600"/>
            </a:lvl3pPr>
            <a:lvl4pPr marL="1369635" indent="0">
              <a:buNone/>
              <a:defRPr sz="1400"/>
            </a:lvl4pPr>
            <a:lvl5pPr marL="1826182" indent="0">
              <a:buNone/>
              <a:defRPr sz="1400"/>
            </a:lvl5pPr>
            <a:lvl6pPr marL="2282723" indent="0">
              <a:buNone/>
              <a:defRPr sz="1400"/>
            </a:lvl6pPr>
            <a:lvl7pPr marL="2739272" indent="0">
              <a:buNone/>
              <a:defRPr sz="1400"/>
            </a:lvl7pPr>
            <a:lvl8pPr marL="3195819" indent="0">
              <a:buNone/>
              <a:defRPr sz="1400"/>
            </a:lvl8pPr>
            <a:lvl9pPr marL="36523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51982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141417"/>
            <a:ext cx="3919538" cy="3200697"/>
          </a:xfrm>
        </p:spPr>
        <p:txBody>
          <a:bodyPr/>
          <a:lstStyle>
            <a:lvl1pPr>
              <a:defRPr sz="28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4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defRPr sz="20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defRPr sz="18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defRPr sz="18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46" y="1141417"/>
            <a:ext cx="3919537" cy="3200697"/>
          </a:xfrm>
        </p:spPr>
        <p:txBody>
          <a:bodyPr/>
          <a:lstStyle>
            <a:lvl1pPr>
              <a:defRPr sz="28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4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defRPr sz="20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defRPr sz="18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defRPr sz="18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0974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443"/>
            <a:ext cx="8229600" cy="4614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2419"/>
            <a:ext cx="4040188" cy="12124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6545" indent="0">
              <a:buNone/>
              <a:defRPr sz="2000" b="1"/>
            </a:lvl2pPr>
            <a:lvl3pPr marL="913094" indent="0">
              <a:buNone/>
              <a:defRPr sz="1800" b="1"/>
            </a:lvl3pPr>
            <a:lvl4pPr marL="1369635" indent="0">
              <a:buNone/>
              <a:defRPr sz="1600" b="1"/>
            </a:lvl4pPr>
            <a:lvl5pPr marL="1826182" indent="0">
              <a:buNone/>
              <a:defRPr sz="1600" b="1"/>
            </a:lvl5pPr>
            <a:lvl6pPr marL="2282723" indent="0">
              <a:buNone/>
              <a:defRPr sz="1600" b="1"/>
            </a:lvl6pPr>
            <a:lvl7pPr marL="2739272" indent="0">
              <a:buNone/>
              <a:defRPr sz="1600" b="1"/>
            </a:lvl7pPr>
            <a:lvl8pPr marL="3195819" indent="0">
              <a:buNone/>
              <a:defRPr sz="1600" b="1"/>
            </a:lvl8pPr>
            <a:lvl9pPr marL="365236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2828287"/>
          </a:xfrm>
        </p:spPr>
        <p:txBody>
          <a:bodyPr/>
          <a:lstStyle>
            <a:lvl1pPr>
              <a:defRPr sz="2400">
                <a:solidFill>
                  <a:srgbClr val="FFFF00"/>
                </a:solidFill>
              </a:defRPr>
            </a:lvl1pPr>
            <a:lvl2pPr>
              <a:defRPr sz="2000">
                <a:solidFill>
                  <a:srgbClr val="FFFF00"/>
                </a:solidFill>
              </a:defRPr>
            </a:lvl2pPr>
            <a:lvl3pPr>
              <a:defRPr sz="1800">
                <a:solidFill>
                  <a:srgbClr val="FFFF00"/>
                </a:solidFill>
              </a:defRPr>
            </a:lvl3pPr>
            <a:lvl4pPr>
              <a:defRPr sz="1600">
                <a:solidFill>
                  <a:srgbClr val="FFFF00"/>
                </a:solidFill>
              </a:defRPr>
            </a:lvl4pPr>
            <a:lvl5pPr>
              <a:defRPr sz="1600">
                <a:solidFill>
                  <a:srgbClr val="FFFF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962419"/>
            <a:ext cx="4041775" cy="12124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6545" indent="0">
              <a:buNone/>
              <a:defRPr sz="2000" b="1"/>
            </a:lvl2pPr>
            <a:lvl3pPr marL="913094" indent="0">
              <a:buNone/>
              <a:defRPr sz="1800" b="1"/>
            </a:lvl3pPr>
            <a:lvl4pPr marL="1369635" indent="0">
              <a:buNone/>
              <a:defRPr sz="1600" b="1"/>
            </a:lvl4pPr>
            <a:lvl5pPr marL="1826182" indent="0">
              <a:buNone/>
              <a:defRPr sz="1600" b="1"/>
            </a:lvl5pPr>
            <a:lvl6pPr marL="2282723" indent="0">
              <a:buNone/>
              <a:defRPr sz="1600" b="1"/>
            </a:lvl6pPr>
            <a:lvl7pPr marL="2739272" indent="0">
              <a:buNone/>
              <a:defRPr sz="1600" b="1"/>
            </a:lvl7pPr>
            <a:lvl8pPr marL="3195819" indent="0">
              <a:buNone/>
              <a:defRPr sz="1600" b="1"/>
            </a:lvl8pPr>
            <a:lvl9pPr marL="365236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2828287"/>
          </a:xfrm>
        </p:spPr>
        <p:txBody>
          <a:bodyPr/>
          <a:lstStyle>
            <a:lvl1pPr>
              <a:defRPr sz="2400">
                <a:solidFill>
                  <a:srgbClr val="FFFF00"/>
                </a:solidFill>
              </a:defRPr>
            </a:lvl1pPr>
            <a:lvl2pPr>
              <a:defRPr sz="2000">
                <a:solidFill>
                  <a:srgbClr val="FFFF00"/>
                </a:solidFill>
              </a:defRPr>
            </a:lvl2pPr>
            <a:lvl3pPr>
              <a:defRPr sz="1800">
                <a:solidFill>
                  <a:srgbClr val="FFFF00"/>
                </a:solidFill>
              </a:defRPr>
            </a:lvl3pPr>
            <a:lvl4pPr>
              <a:defRPr sz="1600">
                <a:solidFill>
                  <a:srgbClr val="FFFF00"/>
                </a:solidFill>
              </a:defRPr>
            </a:lvl4pPr>
            <a:lvl5pPr>
              <a:defRPr sz="1600">
                <a:solidFill>
                  <a:srgbClr val="FFFF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874456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555986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0969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696706"/>
            <a:ext cx="3008313" cy="7383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36192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610757"/>
          </a:xfrm>
        </p:spPr>
        <p:txBody>
          <a:bodyPr/>
          <a:lstStyle>
            <a:lvl1pPr marL="0" indent="0">
              <a:buNone/>
              <a:defRPr sz="1400"/>
            </a:lvl1pPr>
            <a:lvl2pPr marL="456545" indent="0">
              <a:buNone/>
              <a:defRPr sz="1200"/>
            </a:lvl2pPr>
            <a:lvl3pPr marL="913094" indent="0">
              <a:buNone/>
              <a:defRPr sz="1000"/>
            </a:lvl3pPr>
            <a:lvl4pPr marL="1369635" indent="0">
              <a:buNone/>
              <a:defRPr sz="900"/>
            </a:lvl4pPr>
            <a:lvl5pPr marL="1826182" indent="0">
              <a:buNone/>
              <a:defRPr sz="900"/>
            </a:lvl5pPr>
            <a:lvl6pPr marL="2282723" indent="0">
              <a:buNone/>
              <a:defRPr sz="900"/>
            </a:lvl6pPr>
            <a:lvl7pPr marL="2739272" indent="0">
              <a:buNone/>
              <a:defRPr sz="900"/>
            </a:lvl7pPr>
            <a:lvl8pPr marL="3195819" indent="0">
              <a:buNone/>
              <a:defRPr sz="900"/>
            </a:lvl8pPr>
            <a:lvl9pPr marL="3652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44760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8" y="1141413"/>
            <a:ext cx="7991475" cy="21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846" tIns="179743" rIns="107846" bIns="179743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GB" altLang="zh-CN"/>
              <a:t>Click to edit Master text styles</a:t>
            </a:r>
          </a:p>
          <a:p>
            <a:pPr lvl="2"/>
            <a:r>
              <a:rPr lang="en-GB" altLang="zh-CN"/>
              <a:t>Second level</a:t>
            </a:r>
          </a:p>
          <a:p>
            <a:pPr lvl="3"/>
            <a:r>
              <a:rPr lang="en-GB" altLang="zh-CN"/>
              <a:t>Third level</a:t>
            </a:r>
          </a:p>
          <a:p>
            <a:pPr lvl="4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auto">
          <a:xfrm>
            <a:off x="76200" y="57150"/>
            <a:ext cx="8991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5" rIns="91309" bIns="45655" anchor="ctr"/>
          <a:lstStyle>
            <a:lvl1pPr algn="ctr">
              <a:spcBef>
                <a:spcPct val="20000"/>
              </a:spcBef>
              <a:buClr>
                <a:srgbClr val="CC3300"/>
              </a:buClr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CC3300"/>
              </a:buClr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CC3300"/>
              </a:buClr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CC3300"/>
              </a:buClr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CC3300"/>
              </a:buClr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defTabSz="913094" fontAlgn="base">
              <a:spcAft>
                <a:spcPct val="0"/>
              </a:spcAft>
              <a:defRPr/>
            </a:pPr>
            <a:endParaRPr lang="ru-RU" altLang="zh-CN">
              <a:solidFill>
                <a:srgbClr val="FFFF00"/>
              </a:solidFill>
            </a:endParaRP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49290" y="107441"/>
            <a:ext cx="8288337" cy="46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6964" tIns="91309" rIns="91309" bIns="9130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9" name="文本框 1"/>
          <p:cNvSpPr txBox="1">
            <a:spLocks noChangeArrowheads="1"/>
          </p:cNvSpPr>
          <p:nvPr/>
        </p:nvSpPr>
        <p:spPr bwMode="auto">
          <a:xfrm>
            <a:off x="8267708" y="6265866"/>
            <a:ext cx="657225" cy="30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9" tIns="45655" rIns="91309" bIns="45655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defTabSz="913094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fld id="{94EA031A-0F55-411B-B5A5-C8501C501849}" type="slidenum">
              <a:rPr lang="zh-CN" altLang="en-US" sz="1400" b="0">
                <a:solidFill>
                  <a:srgbClr val="FFFF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pPr algn="ctr" defTabSz="913094" fontAlgn="base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</a:pPr>
              <a:t>‹#›</a:t>
            </a:fld>
            <a:endParaRPr lang="zh-CN" altLang="en-US" sz="1400" b="0">
              <a:solidFill>
                <a:srgbClr val="FFFF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30" name="图片 8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41240"/>
            <a:ext cx="1126504" cy="11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6525343"/>
            <a:ext cx="7128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FFFF00"/>
                </a:solidFill>
              </a:rPr>
              <a:t>国际</a:t>
            </a:r>
            <a:r>
              <a:rPr lang="en-US" altLang="zh-CN" sz="1000" dirty="0">
                <a:solidFill>
                  <a:srgbClr val="FFFF00"/>
                </a:solidFill>
              </a:rPr>
              <a:t>TRIZ</a:t>
            </a:r>
            <a:r>
              <a:rPr lang="zh-CN" altLang="en-US" sz="1000" dirty="0">
                <a:solidFill>
                  <a:srgbClr val="FFFF00"/>
                </a:solidFill>
              </a:rPr>
              <a:t>协会官网：</a:t>
            </a:r>
            <a:r>
              <a:rPr lang="en-US" altLang="zh-CN" sz="1000" dirty="0">
                <a:solidFill>
                  <a:srgbClr val="FFFF00"/>
                </a:solidFill>
              </a:rPr>
              <a:t>http://matriz.org  </a:t>
            </a:r>
            <a:r>
              <a:rPr lang="zh-CN" altLang="en-US" sz="1000" dirty="0">
                <a:solidFill>
                  <a:srgbClr val="FFFF00"/>
                </a:solidFill>
              </a:rPr>
              <a:t>中文官网：</a:t>
            </a:r>
            <a:r>
              <a:rPr lang="en-US" altLang="zh-CN" sz="1000" dirty="0">
                <a:solidFill>
                  <a:srgbClr val="FFFF00"/>
                </a:solidFill>
              </a:rPr>
              <a:t>http://www.matrizchina.cn   </a:t>
            </a:r>
            <a:r>
              <a:rPr lang="zh-CN" altLang="en-US" sz="1000" dirty="0">
                <a:solidFill>
                  <a:srgbClr val="FFFF00"/>
                </a:solidFill>
              </a:rPr>
              <a:t>论坛：</a:t>
            </a:r>
            <a:r>
              <a:rPr lang="en-US" altLang="zh-CN" sz="1000" dirty="0">
                <a:solidFill>
                  <a:srgbClr val="FFFF00"/>
                </a:solidFill>
              </a:rPr>
              <a:t>http://bbs.matrizchina.cn</a:t>
            </a:r>
            <a:endParaRPr lang="zh-CN" altLang="en-US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9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8" r:id="rId15"/>
    <p:sldLayoutId id="2147483677" r:id="rId16"/>
  </p:sldLayoutIdLst>
  <p:transition spd="med"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FFFF00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6545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6pPr>
      <a:lvl7pPr marL="913094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7pPr>
      <a:lvl8pPr marL="1369635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8pPr>
      <a:lvl9pPr marL="1826182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9pPr>
    </p:titleStyle>
    <p:bodyStyle>
      <a:lvl1pPr marL="342409" indent="-342409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26687" indent="-225102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rgbClr val="993300"/>
        </a:buClr>
        <a:buFont typeface="Wingdings" panose="05000000000000000000" pitchFamily="2" charset="2"/>
        <a:buChar char="§"/>
        <a:defRPr sz="2000" b="1">
          <a:solidFill>
            <a:srgbClr val="FFFF00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marL="570684" indent="-228272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rgbClr val="993300"/>
        </a:buClr>
        <a:buFont typeface="Arial" panose="020B0604020202020204" pitchFamily="34" charset="0"/>
        <a:buChar char="─"/>
        <a:defRPr>
          <a:solidFill>
            <a:srgbClr val="FFFF00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marL="856022" indent="-171205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defRPr sz="1600">
          <a:solidFill>
            <a:srgbClr val="FFFF00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marL="1204773" indent="-234614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rgbClr val="993300"/>
        </a:buClr>
        <a:buChar char="o"/>
        <a:defRPr sz="1400">
          <a:solidFill>
            <a:srgbClr val="FFFF00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1661318" indent="-234614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rgbClr val="993300"/>
        </a:buClr>
        <a:buChar char="o"/>
        <a:defRPr sz="1400">
          <a:solidFill>
            <a:schemeClr val="hlink"/>
          </a:solidFill>
          <a:latin typeface="+mn-lt"/>
        </a:defRPr>
      </a:lvl6pPr>
      <a:lvl7pPr marL="2117860" indent="-234614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rgbClr val="993300"/>
        </a:buClr>
        <a:buChar char="o"/>
        <a:defRPr sz="1400">
          <a:solidFill>
            <a:schemeClr val="hlink"/>
          </a:solidFill>
          <a:latin typeface="+mn-lt"/>
        </a:defRPr>
      </a:lvl7pPr>
      <a:lvl8pPr marL="2574408" indent="-234614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rgbClr val="993300"/>
        </a:buClr>
        <a:buChar char="o"/>
        <a:defRPr sz="1400">
          <a:solidFill>
            <a:schemeClr val="hlink"/>
          </a:solidFill>
          <a:latin typeface="+mn-lt"/>
        </a:defRPr>
      </a:lvl8pPr>
      <a:lvl9pPr marL="3030954" indent="-234614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rgbClr val="993300"/>
        </a:buClr>
        <a:buChar char="o"/>
        <a:defRPr sz="14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3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5" algn="l" defTabSz="913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94" algn="l" defTabSz="913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35" algn="l" defTabSz="913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82" algn="l" defTabSz="913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23" algn="l" defTabSz="913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72" algn="l" defTabSz="913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19" algn="l" defTabSz="913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62" algn="l" defTabSz="913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37728"/>
            <a:ext cx="6220271" cy="622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923928" y="466328"/>
            <a:ext cx="5220072" cy="6391672"/>
          </a:xfrm>
          <a:prstGeom prst="rect">
            <a:avLst/>
          </a:prstGeom>
          <a:solidFill>
            <a:srgbClr val="FF0000">
              <a:alpha val="5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4D4D4D"/>
              </a:solidFill>
              <a:effectLst/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755512"/>
            <a:ext cx="8686107" cy="2601480"/>
          </a:xfrm>
        </p:spPr>
        <p:txBody>
          <a:bodyPr>
            <a:noAutofit/>
          </a:bodyPr>
          <a:lstStyle/>
          <a:p>
            <a:pPr algn="ctr"/>
            <a:b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2017 Annual </a:t>
            </a:r>
            <a:r>
              <a:rPr lang="en-US" altLang="zh-CN" sz="2800" dirty="0">
                <a:ea typeface="黑体" panose="02010609060101010101" pitchFamily="49" charset="-122"/>
              </a:rPr>
              <a:t>MA TRIZ (International 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TRIZ Association) China Conference</a:t>
            </a:r>
            <a:b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副标题 2"/>
          <p:cNvSpPr txBox="1">
            <a:spLocks/>
          </p:cNvSpPr>
          <p:nvPr/>
        </p:nvSpPr>
        <p:spPr>
          <a:xfrm>
            <a:off x="216814" y="4775866"/>
            <a:ext cx="8720814" cy="1368425"/>
          </a:xfrm>
          <a:prstGeom prst="rect">
            <a:avLst/>
          </a:prstGeom>
        </p:spPr>
        <p:txBody>
          <a:bodyPr anchor="ctr"/>
          <a:lstStyle>
            <a:lvl1pPr marL="342409" indent="-342409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687" indent="-225102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Wingdings" panose="05000000000000000000" pitchFamily="2" charset="2"/>
              <a:buChar char="§"/>
              <a:defRPr sz="20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570684" indent="-228272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Arial" panose="020B0604020202020204" pitchFamily="34" charset="0"/>
              <a:buChar char="─"/>
              <a:defRPr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856022" indent="-17120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Char char="•"/>
              <a:defRPr sz="16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1204773" indent="-234614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Char char="o"/>
              <a:defRPr sz="14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1661318" indent="-234614" algn="l" rtl="0" fontAlgn="base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Char char="o"/>
              <a:defRPr sz="1400">
                <a:solidFill>
                  <a:schemeClr val="hlink"/>
                </a:solidFill>
                <a:latin typeface="+mn-lt"/>
              </a:defRPr>
            </a:lvl6pPr>
            <a:lvl7pPr marL="2117860" indent="-234614" algn="l" rtl="0" fontAlgn="base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Char char="o"/>
              <a:defRPr sz="1400">
                <a:solidFill>
                  <a:schemeClr val="hlink"/>
                </a:solidFill>
                <a:latin typeface="+mn-lt"/>
              </a:defRPr>
            </a:lvl7pPr>
            <a:lvl8pPr marL="2574408" indent="-234614" algn="l" rtl="0" fontAlgn="base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Char char="o"/>
              <a:defRPr sz="1400">
                <a:solidFill>
                  <a:schemeClr val="hlink"/>
                </a:solidFill>
                <a:latin typeface="+mn-lt"/>
              </a:defRPr>
            </a:lvl8pPr>
            <a:lvl9pPr marL="3030954" indent="-234614" algn="l" rtl="0" fontAlgn="base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Char char="o"/>
              <a:defRPr sz="14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zh-CN" sz="1600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By</a:t>
            </a:r>
            <a:r>
              <a:rPr lang="zh-CN" altLang="en-US" sz="1600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zh-CN" sz="1600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MATRIZ</a:t>
            </a:r>
            <a:r>
              <a:rPr lang="zh-CN" altLang="en-US" sz="1600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International TRIZ Association</a:t>
            </a:r>
            <a:r>
              <a:rPr lang="zh-CN" altLang="en-US" sz="1600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zh-CN" sz="1600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Shenzhen Intellectual Property Society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zh-CN" sz="1600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Taiwan Innovation Development </a:t>
            </a:r>
            <a:r>
              <a:rPr lang="en-US" altLang="zh-CN" sz="1600" kern="0" dirty="0" err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Associatoin</a:t>
            </a:r>
            <a:endParaRPr lang="en-US" altLang="zh-CN" sz="1600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zh-CN" altLang="en-US" sz="1600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HK Innovation Society</a:t>
            </a:r>
            <a:endParaRPr lang="zh-TW" altLang="en-US" sz="1600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2447329" y="3717032"/>
            <a:ext cx="309721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rgbClr val="FFFF00"/>
                </a:solidFill>
                <a:ea typeface="宋体" charset="-122"/>
              </a:rPr>
              <a:t>2017.5.6-7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rgbClr val="FFFF00"/>
                </a:solidFill>
                <a:ea typeface="宋体" charset="-122"/>
              </a:rPr>
              <a:t>Shenzhen</a:t>
            </a:r>
            <a:endParaRPr lang="zh-CN" altLang="en-US" sz="2800" b="1" dirty="0">
              <a:solidFill>
                <a:srgbClr val="FFFF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674407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791067"/>
            <a:ext cx="7991475" cy="50391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/>
              <a:t>Great China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China Mainland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Taiwan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Hong Kong</a:t>
            </a:r>
          </a:p>
          <a:p>
            <a:pPr>
              <a:spcBef>
                <a:spcPts val="0"/>
              </a:spcBef>
            </a:pPr>
            <a:r>
              <a:rPr lang="en-US" altLang="zh-CN" dirty="0"/>
              <a:t>Language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Chinese</a:t>
            </a:r>
          </a:p>
          <a:p>
            <a:pPr>
              <a:spcBef>
                <a:spcPts val="0"/>
              </a:spcBef>
            </a:pPr>
            <a:r>
              <a:rPr lang="en-US" altLang="zh-CN" dirty="0"/>
              <a:t>Agenda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en-US" altLang="zh-CN" dirty="0"/>
              <a:t> day: Conference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en-US" altLang="zh-CN" dirty="0"/>
              <a:t> day: Case sharing</a:t>
            </a:r>
          </a:p>
          <a:p>
            <a:pPr>
              <a:spcBef>
                <a:spcPts val="0"/>
              </a:spcBef>
            </a:pPr>
            <a:r>
              <a:rPr lang="en-US" altLang="zh-CN" dirty="0"/>
              <a:t>Participants 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Conference: &gt;170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Case sharing: &gt;80  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 Information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27" y="1916832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8483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35008" y="980729"/>
            <a:ext cx="7991475" cy="3566951"/>
          </a:xfrm>
        </p:spPr>
        <p:txBody>
          <a:bodyPr/>
          <a:lstStyle/>
          <a:p>
            <a:r>
              <a:rPr lang="en-US" altLang="zh-CN" dirty="0"/>
              <a:t>Letter</a:t>
            </a:r>
            <a:r>
              <a:rPr lang="zh-CN" altLang="en-US" dirty="0"/>
              <a:t> </a:t>
            </a:r>
            <a:r>
              <a:rPr lang="en-US" altLang="zh-CN" dirty="0"/>
              <a:t>from MATRIZ president</a:t>
            </a:r>
          </a:p>
          <a:p>
            <a:pPr lvl="2"/>
            <a:r>
              <a:rPr lang="en-US" altLang="zh-CN" dirty="0"/>
              <a:t>Greeting words</a:t>
            </a:r>
          </a:p>
          <a:p>
            <a:pPr lvl="2"/>
            <a:r>
              <a:rPr lang="en-US" altLang="zh-CN" dirty="0"/>
              <a:t>Mentioned the society</a:t>
            </a:r>
          </a:p>
          <a:p>
            <a:r>
              <a:rPr lang="en-US" altLang="zh-CN" dirty="0"/>
              <a:t>Awards</a:t>
            </a:r>
          </a:p>
          <a:p>
            <a:pPr lvl="2"/>
            <a:r>
              <a:rPr lang="en-US" altLang="zh-CN" dirty="0"/>
              <a:t>Vivo</a:t>
            </a:r>
          </a:p>
          <a:p>
            <a:pPr lvl="2"/>
            <a:r>
              <a:rPr lang="en-US" altLang="zh-CN" dirty="0"/>
              <a:t>SZIPS</a:t>
            </a:r>
          </a:p>
          <a:p>
            <a:r>
              <a:rPr lang="en-US" altLang="zh-CN" dirty="0"/>
              <a:t>Sponsored by Shenzhen Science and Technology Bureau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Opening ceremony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4639608"/>
            <a:ext cx="2560000" cy="144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15" y="4653136"/>
            <a:ext cx="2560000" cy="144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25671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26510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548748"/>
            <a:ext cx="6855210" cy="6133807"/>
          </a:xfrm>
        </p:spPr>
        <p:txBody>
          <a:bodyPr/>
          <a:lstStyle/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Recent progress in TRIZ community (Yongwei Sun)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err="1"/>
              <a:t>TRIZfest</a:t>
            </a:r>
            <a:r>
              <a:rPr lang="en-US" altLang="zh-CN" sz="1400" dirty="0"/>
              <a:t> 2016 update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TRIZ New Assumption by Simon </a:t>
            </a:r>
            <a:r>
              <a:rPr lang="en-US" altLang="zh-CN" sz="1400" dirty="0" err="1"/>
              <a:t>Litvin</a:t>
            </a:r>
            <a:endParaRPr lang="en-US" altLang="zh-CN" sz="1400" dirty="0"/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TRIZ progress in China and strategies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TRIZ in great China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TRIZ in Taiwan (Jeffery Chow) and HK(Victor Lo)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TRIZ in companies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Vivo(Dang Wei), China Railway Institute (Li </a:t>
            </a:r>
            <a:r>
              <a:rPr lang="en-US" altLang="zh-CN" sz="1400" dirty="0" err="1"/>
              <a:t>Xiaoyuan</a:t>
            </a:r>
            <a:r>
              <a:rPr lang="en-US" altLang="zh-CN" sz="1400" dirty="0"/>
              <a:t>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TRIZ in Universities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Beijing Institute of Graphic Communication(Li Yan), Shaanxi Normal University(</a:t>
            </a:r>
            <a:r>
              <a:rPr lang="en-US" altLang="zh-CN" sz="1400" dirty="0" err="1"/>
              <a:t>Zhongyue</a:t>
            </a:r>
            <a:r>
              <a:rPr lang="en-US" altLang="zh-CN" sz="1400" dirty="0"/>
              <a:t> Zhang)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TRIZ Research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CECA application(Luo Jia), TRIZ and Sun </a:t>
            </a:r>
            <a:r>
              <a:rPr lang="en-US" altLang="zh-CN" sz="1400" dirty="0" err="1"/>
              <a:t>Zi</a:t>
            </a:r>
            <a:r>
              <a:rPr lang="en-US" altLang="zh-CN" sz="1400" dirty="0"/>
              <a:t> Warcraft(</a:t>
            </a:r>
            <a:r>
              <a:rPr lang="en-US" altLang="zh-CN" sz="1400" dirty="0" err="1"/>
              <a:t>Binbin</a:t>
            </a:r>
            <a:r>
              <a:rPr lang="en-US" altLang="zh-CN" sz="1400" dirty="0"/>
              <a:t> Zhang), Initial Disadvantage Identification(Yongwei Sun)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TRIZ and patents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TRIZ Review(Zhang </a:t>
            </a:r>
            <a:r>
              <a:rPr lang="en-US" altLang="zh-CN" sz="1400" dirty="0" err="1"/>
              <a:t>Zhongyue</a:t>
            </a:r>
            <a:r>
              <a:rPr lang="en-US" altLang="zh-CN" sz="1400" dirty="0"/>
              <a:t>)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Patent circumvention(Yin </a:t>
            </a:r>
            <a:r>
              <a:rPr lang="en-US" altLang="zh-CN" sz="1400" dirty="0" err="1"/>
              <a:t>Hanfan</a:t>
            </a:r>
            <a:r>
              <a:rPr lang="en-US" altLang="zh-CN" sz="1400" dirty="0"/>
              <a:t>)</a:t>
            </a:r>
          </a:p>
          <a:p>
            <a:pPr marL="684817" lvl="3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 Presentations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125592"/>
            <a:ext cx="1440000" cy="886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227645"/>
            <a:ext cx="1440000" cy="108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362844"/>
            <a:ext cx="1440000" cy="81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244467"/>
            <a:ext cx="1440000" cy="10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96120"/>
            <a:ext cx="1440000" cy="108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96090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66416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31165" y="980728"/>
            <a:ext cx="7991475" cy="3059119"/>
          </a:xfrm>
        </p:spPr>
        <p:txBody>
          <a:bodyPr/>
          <a:lstStyle/>
          <a:p>
            <a:r>
              <a:rPr lang="en-US" altLang="zh-CN" dirty="0"/>
              <a:t>All presenters</a:t>
            </a:r>
          </a:p>
          <a:p>
            <a:r>
              <a:rPr lang="en-US" altLang="zh-CN" dirty="0"/>
              <a:t>Topics</a:t>
            </a:r>
          </a:p>
          <a:p>
            <a:pPr lvl="2"/>
            <a:r>
              <a:rPr lang="en-US" altLang="zh-CN" dirty="0"/>
              <a:t>How to promote TRIZ in companies</a:t>
            </a:r>
          </a:p>
          <a:p>
            <a:pPr lvl="2"/>
            <a:r>
              <a:rPr lang="en-US" altLang="zh-CN" dirty="0"/>
              <a:t>How to combine TRIZ with patents</a:t>
            </a:r>
          </a:p>
          <a:p>
            <a:pPr lvl="2"/>
            <a:r>
              <a:rPr lang="en-US" altLang="zh-CN" dirty="0"/>
              <a:t>How to apply TRIZ in real projects</a:t>
            </a:r>
          </a:p>
          <a:p>
            <a:pPr lvl="2"/>
            <a:r>
              <a:rPr lang="en-US" altLang="zh-CN" dirty="0"/>
              <a:t>Specific TRIZ tools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Panel discussions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35185"/>
          <a:stretch/>
        </p:blipFill>
        <p:spPr>
          <a:xfrm>
            <a:off x="1979712" y="4039847"/>
            <a:ext cx="4752528" cy="23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27009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7504" y="580236"/>
            <a:ext cx="9211444" cy="33838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/>
              <a:t>Background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TRIZ is good, but …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Remove the concerns if TRIZ can be used in real projects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/>
              <a:t>Free for presenters, discount for MATRIZ certified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/>
              <a:t>16 cases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TRIZ in companies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Chemical(2), Steel (2), railway(1), appliance(1), electronics(2), equipment development(1)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TRIZ in </a:t>
            </a:r>
            <a:r>
              <a:rPr lang="en-US" altLang="zh-CN" sz="1600" dirty="0" err="1"/>
              <a:t>universiteis</a:t>
            </a:r>
            <a:endParaRPr lang="en-US" altLang="zh-CN" sz="1600" dirty="0"/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Fundamental research (1), printing(1),  students(2)	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Patent strategies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Circumvention (2), patent deployment(1)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 sharing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964060"/>
            <a:ext cx="60960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8645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1_Gen3ColorPalette_v2a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1_Gen3ColorPalette_v2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3300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3300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en3ColorPalette_v2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3ColorPalette_v2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3ColorPalette_v2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3ColorPalette_v2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3ColorPalette_v2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3ColorPalette_v2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3ColorPalette_v2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3ColorPalette_v2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3ColorPalette_v2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3ColorPalette_v2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3ColorPalette_v2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3ColorPalette_v2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3ColorPalette_v2a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3ColorPalette_v2a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3ColorPalette_v2a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3ColorPalette_v2a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291</Words>
  <Application>Microsoft Office PowerPoint</Application>
  <PresentationFormat>全屏显示(4:3)</PresentationFormat>
  <Paragraphs>64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黑体</vt:lpstr>
      <vt:lpstr>宋体</vt:lpstr>
      <vt:lpstr>微软雅黑</vt:lpstr>
      <vt:lpstr>Arial</vt:lpstr>
      <vt:lpstr>Calibri</vt:lpstr>
      <vt:lpstr>Century Gothic</vt:lpstr>
      <vt:lpstr>Wingdings</vt:lpstr>
      <vt:lpstr>1_Gen3ColorPalette_v2a</vt:lpstr>
      <vt:lpstr> The 2017 Annual MA TRIZ (International TRIZ Association) China Conference </vt:lpstr>
      <vt:lpstr>General Information</vt:lpstr>
      <vt:lpstr>Opening ceremony </vt:lpstr>
      <vt:lpstr>11 Presentations </vt:lpstr>
      <vt:lpstr>Panel discussions</vt:lpstr>
      <vt:lpstr>Case sharing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国际TRIZ协会（中国）年会</dc:title>
  <dc:creator>Sun, Yongwei</dc:creator>
  <cp:lastModifiedBy>Yongwei Sun</cp:lastModifiedBy>
  <cp:revision>134</cp:revision>
  <dcterms:created xsi:type="dcterms:W3CDTF">2014-08-12T06:59:29Z</dcterms:created>
  <dcterms:modified xsi:type="dcterms:W3CDTF">2017-05-25T08:47:22Z</dcterms:modified>
</cp:coreProperties>
</file>